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6" r:id="rId2"/>
    <p:sldId id="305" r:id="rId3"/>
    <p:sldId id="306" r:id="rId4"/>
    <p:sldId id="307" r:id="rId5"/>
    <p:sldId id="308" r:id="rId6"/>
    <p:sldId id="309" r:id="rId7"/>
    <p:sldId id="310" r:id="rId8"/>
    <p:sldId id="311" r:id="rId9"/>
    <p:sldId id="312" r:id="rId10"/>
    <p:sldId id="313" r:id="rId11"/>
    <p:sldId id="314" r:id="rId12"/>
    <p:sldId id="315" r:id="rId13"/>
    <p:sldId id="316" r:id="rId14"/>
    <p:sldId id="317"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0D6A155-5C99-47AA-BA48-8E11419D2EE5}" type="datetimeFigureOut">
              <a:rPr lang="ar-SA" smtClean="0"/>
              <a:t>04/04/1440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8A5026E-6CB4-4516-AF61-D4DDAD61676F}" type="slidenum">
              <a:rPr lang="ar-SA" smtClean="0"/>
              <a:t>‹#›</a:t>
            </a:fld>
            <a:endParaRPr lang="ar-SA"/>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0D6A155-5C99-47AA-BA48-8E11419D2EE5}" type="datetimeFigureOut">
              <a:rPr lang="ar-SA" smtClean="0"/>
              <a:t>04/04/1440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6A155-5C99-47AA-BA48-8E11419D2EE5}" type="datetimeFigureOut">
              <a:rPr lang="ar-SA" smtClean="0"/>
              <a:t>04/04/1440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0D6A155-5C99-47AA-BA48-8E11419D2EE5}" type="datetimeFigureOut">
              <a:rPr lang="ar-SA" smtClean="0"/>
              <a:t>04/04/1440</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8A5026E-6CB4-4516-AF61-D4DDAD61676F}"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981200" y="3962400"/>
            <a:ext cx="5637010" cy="882119"/>
          </a:xfrm>
        </p:spPr>
        <p:txBody>
          <a:bodyPr/>
          <a:lstStyle/>
          <a:p>
            <a:pPr algn="ctr"/>
            <a:r>
              <a:rPr lang="ar-IQ" dirty="0" smtClean="0"/>
              <a:t>المرحلة الثانية</a:t>
            </a:r>
            <a:endParaRPr lang="ar-SA" dirty="0"/>
          </a:p>
        </p:txBody>
      </p:sp>
      <p:sp>
        <p:nvSpPr>
          <p:cNvPr id="2" name="عنوان 1"/>
          <p:cNvSpPr>
            <a:spLocks noGrp="1"/>
          </p:cNvSpPr>
          <p:nvPr>
            <p:ph type="ctrTitle"/>
          </p:nvPr>
        </p:nvSpPr>
        <p:spPr>
          <a:xfrm>
            <a:off x="1066800" y="1752600"/>
            <a:ext cx="7175351" cy="1793167"/>
          </a:xfrm>
        </p:spPr>
        <p:txBody>
          <a:bodyPr/>
          <a:lstStyle/>
          <a:p>
            <a:r>
              <a:rPr lang="ar-IQ" dirty="0" smtClean="0"/>
              <a:t>المحاضرة </a:t>
            </a:r>
            <a:r>
              <a:rPr lang="ar-IQ" dirty="0" smtClean="0"/>
              <a:t>العشرون </a:t>
            </a:r>
            <a:r>
              <a:rPr lang="ar-IQ" dirty="0" smtClean="0"/>
              <a:t>الاختبارات</a:t>
            </a:r>
            <a:endParaRPr lang="ar-SA" dirty="0"/>
          </a:p>
        </p:txBody>
      </p:sp>
    </p:spTree>
    <p:extLst>
      <p:ext uri="{BB962C8B-B14F-4D97-AF65-F5344CB8AC3E}">
        <p14:creationId xmlns:p14="http://schemas.microsoft.com/office/powerpoint/2010/main" val="2432472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620000" cy="5974080"/>
          </a:xfrm>
        </p:spPr>
        <p:txBody>
          <a:bodyPr>
            <a:normAutofit fontScale="92500" lnSpcReduction="10000"/>
          </a:bodyPr>
          <a:lstStyle/>
          <a:p>
            <a:r>
              <a:rPr lang="ar-SA" dirty="0"/>
              <a:t>طرق تحقيق الموضوعية احصائياً </a:t>
            </a:r>
            <a:endParaRPr lang="en-US" dirty="0"/>
          </a:p>
          <a:p>
            <a:r>
              <a:rPr lang="ar-SA" dirty="0"/>
              <a:t>1- طريقة معامل ارتباط الرتب </a:t>
            </a:r>
            <a:r>
              <a:rPr lang="ar-SA" dirty="0" err="1"/>
              <a:t>لسبيرمان</a:t>
            </a:r>
            <a:r>
              <a:rPr lang="ar-SA" dirty="0"/>
              <a:t> .</a:t>
            </a:r>
            <a:endParaRPr lang="en-US" dirty="0"/>
          </a:p>
          <a:p>
            <a:r>
              <a:rPr lang="ar-SA" dirty="0"/>
              <a:t>2- طريقة استخدام دلالة معاملات الارتباط.  </a:t>
            </a:r>
            <a:endParaRPr lang="en-US" dirty="0"/>
          </a:p>
          <a:p>
            <a:r>
              <a:rPr lang="ar-SA" dirty="0"/>
              <a:t>اعتبارات يجب مراعاتها عند وضع وتطبيق الاختبارات: </a:t>
            </a:r>
            <a:endParaRPr lang="en-US" dirty="0"/>
          </a:p>
          <a:p>
            <a:r>
              <a:rPr lang="ar-SA" b="1" dirty="0"/>
              <a:t>1- الظروف المكانية، الزمنية، المناخية، النفسية: </a:t>
            </a:r>
            <a:endParaRPr lang="en-US" dirty="0"/>
          </a:p>
          <a:p>
            <a:r>
              <a:rPr lang="ar-SA" dirty="0"/>
              <a:t>يجب على الباحث أو القائم على الاختبار الإبقاء على  الاختبارات التي يمكن تنفيذها في بيئة سليمة ولا تشكل إي خطر في طبيعتها، فالعثور على منطقه أو ساحة منبسطة خاليه من العوائق لركض مسافة معينه, أو توفير بساط لاختبار الجلوس من الاستلقاء , ومساعدين للسلامة عند أداء اختبار للتوازن كلها أمثله  لجعل موقع الاختبار سليم بقدر المستطاع .كما يوصى باستخدام أدوات طريه وغير قابلة للكسر لتحديد الموقع ومرئية بصوره واضحة. يفضل وضع المخروطات البلاستيكية والعلامات الفسفورية بدلا من الكراسي, أو إيه مواد معدنية. كما ينبغي تهيئة أماكن لأداء الاختبارات تتمتع بإضاءة جيدة، هدوء، درجة حرارة وظروف مناخية أخرى مناسبة لكي </a:t>
            </a:r>
            <a:r>
              <a:rPr lang="ar-SA" dirty="0" err="1"/>
              <a:t>لايتاثر</a:t>
            </a:r>
            <a:r>
              <a:rPr lang="ar-SA" dirty="0"/>
              <a:t> الأداء . المستوى، مراعاة الوقت المناسب للمختبرين لأداء الاختبار، الحالة الجسمية المناسبة حيث إن التعب مثلا يؤثر على أداء المختبر، الحالة النفسية للمختبر فالتوتر العالي والقلق والخوف جميعها عوامل تؤثر على الأداء ، الحالة الذهنية المناسبة حيث يراعى عدم تطبيق </a:t>
            </a:r>
          </a:p>
        </p:txBody>
      </p:sp>
    </p:spTree>
    <p:extLst>
      <p:ext uri="{BB962C8B-B14F-4D97-AF65-F5344CB8AC3E}">
        <p14:creationId xmlns:p14="http://schemas.microsoft.com/office/powerpoint/2010/main" val="22126370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467600" cy="5745480"/>
          </a:xfrm>
        </p:spPr>
        <p:txBody>
          <a:bodyPr>
            <a:normAutofit fontScale="92500"/>
          </a:bodyPr>
          <a:lstStyle/>
          <a:p>
            <a:r>
              <a:rPr lang="ar-SA" dirty="0"/>
              <a:t>الاختبار بعد مجهود دهني كبير أو متعب. </a:t>
            </a:r>
            <a:endParaRPr lang="en-US" dirty="0"/>
          </a:p>
          <a:p>
            <a:r>
              <a:rPr lang="ar-SA" b="1" dirty="0"/>
              <a:t>2- المستوى ، الجنس ، العمر . </a:t>
            </a:r>
            <a:endParaRPr lang="en-US" dirty="0"/>
          </a:p>
          <a:p>
            <a:r>
              <a:rPr lang="ar-SA" dirty="0"/>
              <a:t> عند وضع او اختيار الاختبار على الباحث ان يراعي مستوى العينة فهو لا يؤثر فقط على نتائج الاختبار مباشرة ، بل يؤثر على نفسية المختبرين واندفاعهم لتنفيذ الاختبارات ، كما يجب إن يراعي الاختبار الفرو قات بين الذكور والإناث بحيث </a:t>
            </a:r>
            <a:r>
              <a:rPr lang="ar-SA" dirty="0" err="1"/>
              <a:t>لاتؤثر</a:t>
            </a:r>
            <a:r>
              <a:rPr lang="ar-SA" dirty="0"/>
              <a:t> هذه العملية على الانحياز لصالح احد الجنسين أو الأخر, إذ إن الأولاد عموما من وجهة النظر الفسيولوجية يملكون قوة عضلية ومطاولة أعلى, وهم أطول وأثقل, ويملكون نسبة قليلة من الدهون في أجسامهم, ويظهرون مطاولة عالية للجهاز الدوري, وتميل الفتيات إلى امتلاك مرونة عالية, توافق إيقاعي, وقابلية طوفان عالية .  وعليه عند قياس اللياقة أو الصفات البدنية أو القدرة الوظيفية مثلا مراعاة ملائمة الاختبار لجنس المختبر ،في حين قد </a:t>
            </a:r>
            <a:r>
              <a:rPr lang="ar-SA" dirty="0" err="1"/>
              <a:t>لانحتاجها</a:t>
            </a:r>
            <a:r>
              <a:rPr lang="ar-SA" dirty="0"/>
              <a:t>  عند انتقاء اختبار لقياس بعض سمات السلوك المترافقة مع حقول المعرفة أو اثر التعلم . وعليه يجب على الباحث الانتباه للعمر والمستوى والجنس عند اختيار الاختبارات فمثلا عند اختيار اختبار قوة للذراعين فان اختبار (السحب على العقلة ) ملائم للبنيين ، بينما ( التعلق على العقلة ) ملائم للبنات . </a:t>
            </a:r>
            <a:endParaRPr lang="en-US" dirty="0"/>
          </a:p>
          <a:p>
            <a:endParaRPr lang="ar-SA" dirty="0"/>
          </a:p>
        </p:txBody>
      </p:sp>
    </p:spTree>
    <p:extLst>
      <p:ext uri="{BB962C8B-B14F-4D97-AF65-F5344CB8AC3E}">
        <p14:creationId xmlns:p14="http://schemas.microsoft.com/office/powerpoint/2010/main" val="188659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543800" cy="5669280"/>
          </a:xfrm>
        </p:spPr>
        <p:txBody>
          <a:bodyPr>
            <a:normAutofit lnSpcReduction="10000"/>
          </a:bodyPr>
          <a:lstStyle/>
          <a:p>
            <a:r>
              <a:rPr lang="ar-SA" b="1" dirty="0"/>
              <a:t>3- الاقتصاد عند وضع الاختبار ( ويشمل الجانب المادي ، الجهد ، الزمن): </a:t>
            </a:r>
            <a:endParaRPr lang="en-US" dirty="0"/>
          </a:p>
          <a:p>
            <a:r>
              <a:rPr lang="ar-SA" dirty="0"/>
              <a:t>يجب إن تكون الاختبارات اقتصادية فيما يتعلق بالأجهزة والأشخاص, لأنه كثيرا ما نفتقر لمصادر تمويل خاصة لكي نشتري الأدوات خصوصا المعقدة وأجهزة عالية التقنية التي تقيس أداء الإنسان بدقة عالية, ولا سبيل غير انتقاء اختبارات بمستوى المقدرة, الأجهزة والأدوات هي ليست العامل المكلف الوحيد, إذ تحتاج الاختبارات لضمان نتائج صادقة إلى مراقبة شخصية من قبل واضع الاختبار أو الباحث, وبما إن معظم البطاريات تحتوي على عدة اختبارات فمن الضروري اقتصاديا وجود أكثر من شخص كفريق عمل مساعد  لإدارة الاختبار . كما يجب مراعاة  عامل الزمن إي إن ينفذ الاختبار بوقت قصير نسبيا وعليه فاختيار اختبار بعدد اقل من المحاولات يمكن إن ينتج عنه الحصول على بيانات دقيقة وبدون ضياع للوقت . وقد تحتاج اختبارات أخرى لتحضيرات أساسية مكثفه مثل رسم الخطوط على الأرض , تجهيز المحطات في المواقع المختلفة على ارض الاختبار , وضع علامات بإبعاد محدده في الساحة خلال وقت الإعداد </a:t>
            </a:r>
            <a:endParaRPr lang="en-US" dirty="0"/>
          </a:p>
        </p:txBody>
      </p:sp>
    </p:spTree>
    <p:extLst>
      <p:ext uri="{BB962C8B-B14F-4D97-AF65-F5344CB8AC3E}">
        <p14:creationId xmlns:p14="http://schemas.microsoft.com/office/powerpoint/2010/main" val="1187968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85800" y="731520"/>
            <a:ext cx="7924800" cy="5897880"/>
          </a:xfrm>
        </p:spPr>
        <p:txBody>
          <a:bodyPr>
            <a:normAutofit lnSpcReduction="10000"/>
          </a:bodyPr>
          <a:lstStyle/>
          <a:p>
            <a:r>
              <a:rPr lang="ar-SA" b="1" dirty="0"/>
              <a:t>4- التشويق والإثارة عند أداء الاختبار:</a:t>
            </a:r>
            <a:endParaRPr lang="en-US" dirty="0"/>
          </a:p>
          <a:p>
            <a:r>
              <a:rPr lang="ar-SA" dirty="0"/>
              <a:t>يملك معظم الناس خبره القلق والخوف وغالبا </a:t>
            </a:r>
            <a:r>
              <a:rPr lang="ar-SA" dirty="0" err="1"/>
              <a:t>ماترافق</a:t>
            </a:r>
            <a:r>
              <a:rPr lang="ar-SA" dirty="0"/>
              <a:t> أداء الاختبار. لدا  يحتاج العاملون على الاختبار توفير جو ملائم  لضمان إن تكون الاختبارات ممتعه بقدر المستطاع ولا تعمل على إحباط المشاركين. ربما يصبح المشاركين مندفعين ويعملون جيدا عندما يفرحون بأداء الاختبار وفهم لماذا يتم اختبارهم. وكثير ما نلاحظ أن الأفراد لديهم الرغبة لمعرفة مستوى لياقتهم البدنية ، مستوى أدائهم ، طبيعة شخصيتهم وغيرها. ومن خلال هذه الرغبة يصبح لديه حماس عند تطبيق الاختبار. و قد تكون الرغبة في تأكيد الذات و التفوق علي الآخرين , و إثبات القدرة علي القيام بالأعمال الصعبة , و الثقة في النفس و تقدير الذات كلها من الحوافز التي تؤدي إلي زيادة حماس الأفراد في الأداء علي الاختبارات .</a:t>
            </a:r>
            <a:endParaRPr lang="en-US" dirty="0"/>
          </a:p>
          <a:p>
            <a:r>
              <a:rPr lang="ar-SA" dirty="0"/>
              <a:t>ومن الدوافع ما تخفض درجة المختبر أو مستواه بعضها مقصود متعمد ( بعض المختبرين يتعمد خفض  مستوى أدائه ودرجاته ليبقي في عضوية جماعة معينة مثل صحبة الأصدقاء , أو لكي لا تضاف إليه أعباء جديدة ) ، و هناك ما هو غير مقصود ناتج عن الرغبة الشديدة في التفوق في الأداء إثناء الاختبارات فيزداد توتره و يؤدي بشكل مضطرب نتيجة لزيادة القلق .</a:t>
            </a:r>
            <a:endParaRPr lang="en-US" dirty="0"/>
          </a:p>
          <a:p>
            <a:endParaRPr lang="ar-SA" dirty="0"/>
          </a:p>
        </p:txBody>
      </p:sp>
    </p:spTree>
    <p:extLst>
      <p:ext uri="{BB962C8B-B14F-4D97-AF65-F5344CB8AC3E}">
        <p14:creationId xmlns:p14="http://schemas.microsoft.com/office/powerpoint/2010/main" val="22551684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467600" cy="5212080"/>
          </a:xfrm>
        </p:spPr>
        <p:txBody>
          <a:bodyPr>
            <a:normAutofit/>
          </a:bodyPr>
          <a:lstStyle/>
          <a:p>
            <a:r>
              <a:rPr lang="ar-SA" b="1" dirty="0"/>
              <a:t>5- سهولة أداء الاختبار. </a:t>
            </a:r>
            <a:endParaRPr lang="en-US" dirty="0"/>
          </a:p>
          <a:p>
            <a:r>
              <a:rPr lang="ar-SA" dirty="0"/>
              <a:t>يجب إن يسمح الاختبار بتسجيل الدرجات بسهوله ودقه و إن يستخدم فيه أسلوب التقويم الذاتي للمختبرين. يمكن انتقاء الاختبارات التي بسهوله يتم الحصول على الدرجة من خلال إشكال مصممه خاصة أو التي توفرها </a:t>
            </a:r>
            <a:r>
              <a:rPr lang="ar-SA" dirty="0" err="1"/>
              <a:t>برامجيات</a:t>
            </a:r>
            <a:r>
              <a:rPr lang="ar-SA" dirty="0"/>
              <a:t> الكمبيوتر لأجل التفسير السريع والدقيق وإصدار النتائج تعد من الإجراءات التي تقلل من الوقت . </a:t>
            </a:r>
            <a:endParaRPr lang="en-US" dirty="0"/>
          </a:p>
          <a:p>
            <a:r>
              <a:rPr lang="ar-SA" dirty="0"/>
              <a:t>سهولة تسجيل الدرجة هي ليست العامل الرئيسي في انتقاء الاختبار وإنما الأهمية تعطى لأداء الاختبار مثال ذلك  وضع جهاز قياس المرونة للظهر من وضع الجلوس في منطقه معينه في المدرسة وجعله متوفر للطلبة لاختبار أنفسهم على المرونة , بطريقه </a:t>
            </a:r>
            <a:r>
              <a:rPr lang="ar-SA" dirty="0" err="1"/>
              <a:t>متشابهه</a:t>
            </a:r>
            <a:r>
              <a:rPr lang="ar-SA" dirty="0"/>
              <a:t> يوضع بساط توضع عليه أرقام تصاعدية لكي يستخدمه </a:t>
            </a:r>
            <a:r>
              <a:rPr lang="ar-SA" dirty="0" err="1"/>
              <a:t>ألطلبه</a:t>
            </a:r>
            <a:r>
              <a:rPr lang="ar-SA" dirty="0"/>
              <a:t> لأداء القفز من الثبات لملاحظة تطورهم .</a:t>
            </a:r>
            <a:endParaRPr lang="en-US" dirty="0"/>
          </a:p>
          <a:p>
            <a:endParaRPr lang="ar-SA" dirty="0"/>
          </a:p>
        </p:txBody>
      </p:sp>
    </p:spTree>
    <p:extLst>
      <p:ext uri="{BB962C8B-B14F-4D97-AF65-F5344CB8AC3E}">
        <p14:creationId xmlns:p14="http://schemas.microsoft.com/office/powerpoint/2010/main" val="24523422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391400" cy="5745480"/>
          </a:xfrm>
        </p:spPr>
        <p:txBody>
          <a:bodyPr>
            <a:normAutofit/>
          </a:bodyPr>
          <a:lstStyle/>
          <a:p>
            <a:r>
              <a:rPr lang="ar-SA" dirty="0"/>
              <a:t>2- الثبات </a:t>
            </a:r>
            <a:r>
              <a:rPr lang="en-US" dirty="0" err="1"/>
              <a:t>reliablity</a:t>
            </a:r>
            <a:r>
              <a:rPr lang="ar-SA" dirty="0"/>
              <a:t> :</a:t>
            </a:r>
            <a:endParaRPr lang="en-US" dirty="0"/>
          </a:p>
          <a:p>
            <a:r>
              <a:rPr lang="ar-SA" dirty="0"/>
              <a:t> يعد الثبات من العوامل الهامة أو الخصائص الواجب توافرها لصلاحية استخدام أي اختبار أو جهاز قياس ، ويتعلق الثبات بدقة القياس بصرف النظر عما يقاس وتتضمن جميع القياسات العملية بعض الخطأ العشوائي الذي يؤدي لعدم ثبات النتائج. والثبات معناه: </a:t>
            </a:r>
            <a:endParaRPr lang="en-US" dirty="0"/>
          </a:p>
          <a:p>
            <a:r>
              <a:rPr lang="ar-SA" dirty="0"/>
              <a:t>- إن الاختبار موثوق به ويعتمد عليه ، كما يعني الاستقرار أي انه لو أعيد تطبيق الاختبار نفسه على الفرد الواحد فانه يعطي شيئا من الاستقرار في النتائج .  </a:t>
            </a:r>
            <a:endParaRPr lang="en-US" dirty="0"/>
          </a:p>
          <a:p>
            <a:r>
              <a:rPr lang="ar-SA" dirty="0"/>
              <a:t>- وهو اتساق الدرجات التي يحصل عليها نفس الأفراد في مرات الأجراء المختلفة </a:t>
            </a:r>
            <a:endParaRPr lang="en-US" dirty="0"/>
          </a:p>
          <a:p>
            <a:r>
              <a:rPr lang="ar-SA" dirty="0"/>
              <a:t>- وهو الاختبار الذي  لو أعيد تطبيقه  على نفس الأفراد فانه يعطي نفس النتائج أو نتائج متقاربة</a:t>
            </a:r>
            <a:endParaRPr lang="en-US" dirty="0"/>
          </a:p>
        </p:txBody>
      </p:sp>
    </p:spTree>
    <p:extLst>
      <p:ext uri="{BB962C8B-B14F-4D97-AF65-F5344CB8AC3E}">
        <p14:creationId xmlns:p14="http://schemas.microsoft.com/office/powerpoint/2010/main" val="4102515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990600" y="533400"/>
            <a:ext cx="7315200" cy="5943600"/>
          </a:xfrm>
        </p:spPr>
        <p:txBody>
          <a:bodyPr>
            <a:normAutofit fontScale="92500" lnSpcReduction="10000"/>
          </a:bodyPr>
          <a:lstStyle/>
          <a:p>
            <a:r>
              <a:rPr lang="ar-SA" dirty="0"/>
              <a:t>طرق حساب الثبات</a:t>
            </a:r>
            <a:r>
              <a:rPr lang="ar-SA" b="1" dirty="0"/>
              <a:t> :</a:t>
            </a:r>
            <a:endParaRPr lang="en-US" dirty="0"/>
          </a:p>
          <a:p>
            <a:r>
              <a:rPr lang="ar-SA" dirty="0"/>
              <a:t>أولاً</a:t>
            </a:r>
            <a:r>
              <a:rPr lang="en-US" dirty="0"/>
              <a:t>: </a:t>
            </a:r>
            <a:r>
              <a:rPr lang="ar-SA" dirty="0"/>
              <a:t>طريقة إعادة الاختبار</a:t>
            </a:r>
            <a:r>
              <a:rPr lang="en-US" dirty="0"/>
              <a:t>:Test-Retest method </a:t>
            </a:r>
            <a:r>
              <a:rPr lang="ar-SA" dirty="0"/>
              <a:t>–</a:t>
            </a:r>
            <a:endParaRPr lang="en-US" dirty="0"/>
          </a:p>
          <a:p>
            <a:r>
              <a:rPr lang="ar-SA" dirty="0"/>
              <a:t>تقوم هذه الطريقة على إجراء الاختبار على مجموعة من الأفراد ثم إعادة إجراء نفس الاختبار على نفس مجموعة الأفراد هذه بعد مضي فترة زمنية ثم حساب معامل الارتباط بين درجات مرتي التطبيق</a:t>
            </a:r>
            <a:r>
              <a:rPr lang="en-US" dirty="0"/>
              <a:t>.</a:t>
            </a:r>
            <a:r>
              <a:rPr lang="ar-SA" dirty="0"/>
              <a:t> في هذه الطريقة يتم إعادة أداة البحث على نفس أفراد العينة مرتين أو اكثر تحت ظروف متشابهة قدر الإمكان . ثم استخدام معامل الارتباط بين نتائج التطبيق في المرتين  يشير معامل الارتباط لثبات الأداء  ويسمى هذا المعامل بمعامل الاستقرار</a:t>
            </a:r>
            <a:r>
              <a:rPr lang="ar-IQ" dirty="0"/>
              <a:t>.</a:t>
            </a:r>
            <a:endParaRPr lang="en-US" dirty="0"/>
          </a:p>
          <a:p>
            <a:r>
              <a:rPr lang="ar-SA" dirty="0"/>
              <a:t>وهناك انتقادات لهذه الطريقة وهي:</a:t>
            </a:r>
            <a:endParaRPr lang="en-US" dirty="0"/>
          </a:p>
          <a:p>
            <a:r>
              <a:rPr lang="ar-SA" dirty="0"/>
              <a:t>1-إننا إذا ما جعلنا التطبيق الثاني تالياً مباشراً للتطبيق الأول للاختبار فإننا في هذه الحالة نتعرض للتأثر بعامل الذاكرة بمعنى أن المفحوص سوف يتذكر إجاباته في المرة الأولى ويكررها كما هي في المرة الثانية دون بذل محاولة جديدة</a:t>
            </a:r>
            <a:r>
              <a:rPr lang="en-US" dirty="0"/>
              <a:t>. </a:t>
            </a:r>
          </a:p>
          <a:p>
            <a:r>
              <a:rPr lang="ar-SA" dirty="0"/>
              <a:t>2- إننا إذا ما حاولنا تلافى الخطر الأول بأن جعلنا الفترة الفاصلة بين التطبيقين فترة طويلة لكن تقلل من تأثر عامل الذاكرة فإننا نتعرض بذلك لتأثيرات عامل جديد هو عامل النمو أو بعبارة أخرى تلك التغيرات التي لابد وأن تطرأ على الوظيفة المقاسة خلال الفترة الطويلة المنقضية بين التطبيقين</a:t>
            </a:r>
          </a:p>
        </p:txBody>
      </p:sp>
    </p:spTree>
    <p:extLst>
      <p:ext uri="{BB962C8B-B14F-4D97-AF65-F5344CB8AC3E}">
        <p14:creationId xmlns:p14="http://schemas.microsoft.com/office/powerpoint/2010/main" val="1073274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696200" cy="5821680"/>
          </a:xfrm>
        </p:spPr>
        <p:txBody>
          <a:bodyPr>
            <a:normAutofit fontScale="92500" lnSpcReduction="10000"/>
          </a:bodyPr>
          <a:lstStyle/>
          <a:p>
            <a:r>
              <a:rPr lang="ar-SA" dirty="0"/>
              <a:t>ولتفادي ذلك </a:t>
            </a:r>
            <a:r>
              <a:rPr lang="ar-SA" dirty="0" err="1"/>
              <a:t>نحعل</a:t>
            </a:r>
            <a:r>
              <a:rPr lang="ar-SA" dirty="0"/>
              <a:t> الفترة بين تطبيق الاختبار الأول والثاني من( 1- 10 ايام ) وذلك حسب نوع الاختبار.</a:t>
            </a:r>
            <a:r>
              <a:rPr lang="en-US" dirty="0"/>
              <a:t/>
            </a:r>
            <a:br>
              <a:rPr lang="en-US" dirty="0"/>
            </a:br>
            <a:r>
              <a:rPr lang="ar-SA" dirty="0"/>
              <a:t>ثانياً: طريقة التجزئة النصفية </a:t>
            </a:r>
            <a:r>
              <a:rPr lang="en-US" dirty="0"/>
              <a:t>Split–Half method </a:t>
            </a:r>
            <a:r>
              <a:rPr lang="ar-IQ" dirty="0"/>
              <a:t>:</a:t>
            </a:r>
            <a:endParaRPr lang="en-US" dirty="0"/>
          </a:p>
          <a:p>
            <a:r>
              <a:rPr lang="ar-SA" dirty="0"/>
              <a:t>تقوم هذه الطريقة على تطبيق الاختبار مرة واحدة ثم حساب معامل الارتباط بين استجابات الأفراد على الأسئلة الزوجية واستجاباتهم على الأسئلة الفردية ، وميزة هذه الطريقة أنها تستبعد المخاطر التي يتعرض لها حساب الثبات بطريقة إعادة الاختبار</a:t>
            </a:r>
            <a:r>
              <a:rPr lang="en-US" dirty="0"/>
              <a:t>. </a:t>
            </a:r>
          </a:p>
          <a:p>
            <a:r>
              <a:rPr lang="ar-SA" dirty="0"/>
              <a:t>وتشترط هذه الطريقة أن تتساوى القيم العددية للمقاييس الإحصائية المختلفة </a:t>
            </a:r>
            <a:r>
              <a:rPr lang="ar-SA" dirty="0" err="1"/>
              <a:t>لنصفى</a:t>
            </a:r>
            <a:r>
              <a:rPr lang="ar-SA" dirty="0"/>
              <a:t> الاختبار وذلك يعني أن </a:t>
            </a:r>
            <a:r>
              <a:rPr lang="ar-SA" dirty="0" err="1"/>
              <a:t>يتكافئ</a:t>
            </a:r>
            <a:r>
              <a:rPr lang="ar-SA" dirty="0"/>
              <a:t> </a:t>
            </a:r>
            <a:r>
              <a:rPr lang="ar-SA" dirty="0" err="1"/>
              <a:t>الجزءان</a:t>
            </a:r>
            <a:r>
              <a:rPr lang="ar-SA" dirty="0"/>
              <a:t> من حيث مستوى صعوبة الأسئلة بمعنى أن صعوبة السؤال الأول في النصف الفردي تساوى صعوبة السؤال الأول في النصف الزوجي من الاختبار</a:t>
            </a:r>
            <a:r>
              <a:rPr lang="en-US" dirty="0"/>
              <a:t>. </a:t>
            </a:r>
          </a:p>
          <a:p>
            <a:r>
              <a:rPr lang="ar-SA" dirty="0"/>
              <a:t>أن يكون متوسط درجات الأفراد على النصف الفردي مساوياً لمتوسط درجاتهم على النصف الزوجي</a:t>
            </a:r>
            <a:r>
              <a:rPr lang="en-US" dirty="0"/>
              <a:t>.</a:t>
            </a:r>
            <a:br>
              <a:rPr lang="en-US" dirty="0"/>
            </a:br>
            <a:r>
              <a:rPr lang="ar-SA" dirty="0"/>
              <a:t>أن يكون تشتت درجات الأفراد (الانحراف المعياري) في النصف الفردي مساوياً لتشتت تلك الدرجات في النصف الزوجي ولتحقيق ذلك نأخذ الإجابات الفردية على حدة والاجابات الزوجية على حدة ونعمل ارتباط بين النتائج. والناتج يكون الثبات لنصف الاختبار ولتحقيق الثبات للاختبار ككل نستعمل قانون </a:t>
            </a:r>
            <a:r>
              <a:rPr lang="ar-SA" dirty="0" err="1"/>
              <a:t>سبيرمان</a:t>
            </a:r>
            <a:r>
              <a:rPr lang="ar-SA" dirty="0"/>
              <a:t> براون </a:t>
            </a:r>
          </a:p>
        </p:txBody>
      </p:sp>
    </p:spTree>
    <p:extLst>
      <p:ext uri="{BB962C8B-B14F-4D97-AF65-F5344CB8AC3E}">
        <p14:creationId xmlns:p14="http://schemas.microsoft.com/office/powerpoint/2010/main" val="3403375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sz="quarter" idx="13"/>
          </p:nvPr>
        </p:nvSpPr>
        <p:spPr>
          <a:xfrm>
            <a:off x="1143000" y="731520"/>
            <a:ext cx="7543800" cy="5593080"/>
          </a:xfrm>
        </p:spPr>
        <p:txBody>
          <a:bodyPr>
            <a:normAutofit/>
          </a:bodyPr>
          <a:lstStyle/>
          <a:p>
            <a:r>
              <a:rPr lang="ar-SA" dirty="0"/>
              <a:t>ثالثاً: طريقة الصور المتكافئة</a:t>
            </a:r>
            <a:r>
              <a:rPr lang="en-US" dirty="0"/>
              <a:t>: :Equivalent- Forms method </a:t>
            </a:r>
          </a:p>
          <a:p>
            <a:r>
              <a:rPr lang="ar-SA" dirty="0"/>
              <a:t>وتقوم هذه الطريقة على إعداد صورتين متكافئتين أو أكثر من الاختبار الواحد ثم تطبق الصورتان على نفس المجموعة ، وتشترط هذه الطريقة التأكد من تكافؤ الصورتين في نواح عديدة أهمها</a:t>
            </a:r>
            <a:r>
              <a:rPr lang="en-US" dirty="0"/>
              <a:t>: </a:t>
            </a:r>
          </a:p>
          <a:p>
            <a:r>
              <a:rPr lang="ar-SA" dirty="0"/>
              <a:t>تمثيل المتغيرات السلوكية أو الوظائف النفسية المقاسة</a:t>
            </a:r>
            <a:r>
              <a:rPr lang="en-US" dirty="0"/>
              <a:t>. </a:t>
            </a:r>
          </a:p>
          <a:p>
            <a:r>
              <a:rPr lang="ar-SA" dirty="0"/>
              <a:t>عدد مكونات الوظيفة المقاسة</a:t>
            </a:r>
            <a:r>
              <a:rPr lang="en-US" dirty="0"/>
              <a:t>. </a:t>
            </a:r>
          </a:p>
          <a:p>
            <a:r>
              <a:rPr lang="ar-SA" dirty="0"/>
              <a:t>نسب العناصر التي تقيس كل من هذه المكونات</a:t>
            </a:r>
            <a:r>
              <a:rPr lang="en-US" dirty="0"/>
              <a:t>. </a:t>
            </a:r>
          </a:p>
          <a:p>
            <a:r>
              <a:rPr lang="ar-SA" dirty="0"/>
              <a:t>عدد الفقرات والزمن المخصص للإجابة</a:t>
            </a:r>
            <a:r>
              <a:rPr lang="en-US" dirty="0"/>
              <a:t>. </a:t>
            </a:r>
          </a:p>
          <a:p>
            <a:endParaRPr lang="ar-SA" dirty="0"/>
          </a:p>
        </p:txBody>
      </p:sp>
    </p:spTree>
    <p:extLst>
      <p:ext uri="{BB962C8B-B14F-4D97-AF65-F5344CB8AC3E}">
        <p14:creationId xmlns:p14="http://schemas.microsoft.com/office/powerpoint/2010/main" val="41700285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162800" cy="5516880"/>
          </a:xfrm>
        </p:spPr>
        <p:txBody>
          <a:bodyPr>
            <a:normAutofit/>
          </a:bodyPr>
          <a:lstStyle/>
          <a:p>
            <a:r>
              <a:rPr lang="ar-SA" dirty="0"/>
              <a:t>العوامل المؤثرة على الثبات :</a:t>
            </a:r>
            <a:endParaRPr lang="en-US" dirty="0"/>
          </a:p>
          <a:p>
            <a:r>
              <a:rPr lang="ar-SA" dirty="0"/>
              <a:t>1- الفرد المفحوص من حيث قدرته على أداء المهارات التي يقيسها الاختبار وطريقته في الأداء، وفهمه لتعليمات الاختبار وعوامل الإجهاد والتعب والملل والتوتر والانفعال والذاكرة وغيرها.</a:t>
            </a:r>
            <a:endParaRPr lang="en-US" dirty="0"/>
          </a:p>
          <a:p>
            <a:r>
              <a:rPr lang="ar-SA" dirty="0"/>
              <a:t>2- الاختبار من حيث صياغة بنوده وتعليماته وطريقة الأجراء . </a:t>
            </a:r>
            <a:endParaRPr lang="en-US" dirty="0"/>
          </a:p>
          <a:p>
            <a:r>
              <a:rPr lang="ar-SA" dirty="0"/>
              <a:t>3- تباين درجات المجموعة . </a:t>
            </a:r>
            <a:endParaRPr lang="en-US" dirty="0"/>
          </a:p>
          <a:p>
            <a:r>
              <a:rPr lang="ar-SA" dirty="0"/>
              <a:t>4- طول الاختبار . بمعنى انه إذا زاد عدد فقرات الاختبار زاد معامل الثبات </a:t>
            </a:r>
            <a:endParaRPr lang="en-US" dirty="0"/>
          </a:p>
          <a:p>
            <a:r>
              <a:rPr lang="ar-SA" dirty="0"/>
              <a:t>5- اثر تباين درجات المجموعة على معامل الثبات : أي أن العلاقة بين الثبات والتباين الحقيقي علاقة طر دية إذا كان التباين العام يعود إلى تباين حقيقي وليس تباين في الخطأ .</a:t>
            </a:r>
          </a:p>
        </p:txBody>
      </p:sp>
    </p:spTree>
    <p:extLst>
      <p:ext uri="{BB962C8B-B14F-4D97-AF65-F5344CB8AC3E}">
        <p14:creationId xmlns:p14="http://schemas.microsoft.com/office/powerpoint/2010/main" val="30597151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391400" cy="5821680"/>
          </a:xfrm>
        </p:spPr>
        <p:txBody>
          <a:bodyPr>
            <a:normAutofit/>
          </a:bodyPr>
          <a:lstStyle/>
          <a:p>
            <a:r>
              <a:rPr lang="ar-SA" dirty="0"/>
              <a:t>3- الموضوعية </a:t>
            </a:r>
            <a:r>
              <a:rPr lang="en-US" dirty="0"/>
              <a:t>Objectivity </a:t>
            </a:r>
            <a:r>
              <a:rPr lang="ar-SA" dirty="0"/>
              <a:t>: </a:t>
            </a:r>
            <a:endParaRPr lang="en-US" dirty="0"/>
          </a:p>
          <a:p>
            <a:r>
              <a:rPr lang="ar-SA" dirty="0"/>
              <a:t>    من أهم صفات الاختبار الجيد أن يكون موضوعيا لقياس الظاهرة التي اعد أصلا لقياسها ، والموضوعية هي التحرر من التحيز أو التعصب وعدم إدخال العوامل الشخصية للمختبر كآرائه وميوله الشخصية وحتى تحيزه أو تعصبه ، فالموضوعية تعنى بوصف قدرات الفرد كما هي موجودة فعلا لاكما نريدها أن تكون. وهي عدم اختلاف المقدرين في الحكم على شيء ما أو على موضوع معين، أي أن هناك فهما كاملا من جميع المختبرين بما سيؤدونه وان يكون هناك تفسير واحد للجميع وان </a:t>
            </a:r>
            <a:r>
              <a:rPr lang="ar-SA" dirty="0" err="1"/>
              <a:t>لايكون</a:t>
            </a:r>
            <a:r>
              <a:rPr lang="ar-SA" dirty="0"/>
              <a:t> هناك فرصة لفهم معنى آخر غير المقصود منه. ويلاحظ أن جميع المقاييس الموضوعية من ميزان طبي أو </a:t>
            </a:r>
            <a:r>
              <a:rPr lang="ar-SA" dirty="0" err="1"/>
              <a:t>رستاميتر</a:t>
            </a:r>
            <a:r>
              <a:rPr lang="ar-SA" dirty="0"/>
              <a:t> يكون فيها جزا ولو بسيط ذاتيا حيث أن الذي قام بتصنيع هذه الأدوات أفراد ولكن نسبة الذاتية يمكن أن تتلاشى وإذا حدث أخطاء في القياس تكون غالبا من مستخدم الأداة. </a:t>
            </a:r>
            <a:endParaRPr lang="en-US" dirty="0"/>
          </a:p>
          <a:p>
            <a:endParaRPr lang="ar-SA" dirty="0"/>
          </a:p>
        </p:txBody>
      </p:sp>
    </p:spTree>
    <p:extLst>
      <p:ext uri="{BB962C8B-B14F-4D97-AF65-F5344CB8AC3E}">
        <p14:creationId xmlns:p14="http://schemas.microsoft.com/office/powerpoint/2010/main" val="4084805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467600" cy="5745480"/>
          </a:xfrm>
        </p:spPr>
        <p:txBody>
          <a:bodyPr>
            <a:normAutofit/>
          </a:bodyPr>
          <a:lstStyle/>
          <a:p>
            <a:r>
              <a:rPr lang="ar-SA" dirty="0"/>
              <a:t>    وعليه يجب على كل من يقوم بتطبيق اختبارات بدنية أو </a:t>
            </a:r>
            <a:r>
              <a:rPr lang="ar-SA" dirty="0" err="1"/>
              <a:t>مهارية</a:t>
            </a:r>
            <a:r>
              <a:rPr lang="ar-SA" dirty="0"/>
              <a:t> أن يحدد التعليمات لكل اختبار وان تكون التعليمات واضحة ، ثم القيام بعمل نموذج أمام المختبرين بالإضافة إلى الاطمئنان على صحة الأداة والأجهزة المستخدمة وان يثبت جميع الشروط الواجب اتخاذها أثناء التطبيق بالإضافة إلى تدريب بعض الأفراد من ذوي الخبرة لكيفية استخدام الأدوات والأجهزة وكيفية استخراج النتائج </a:t>
            </a:r>
            <a:endParaRPr lang="en-US" dirty="0"/>
          </a:p>
          <a:p>
            <a:r>
              <a:rPr lang="ar-SA" dirty="0"/>
              <a:t>    أن موضوعية إجراءات تطبيق أي اختبار يحكم عليها بواسطة درجة الاتفاق بين الدرجة النهائية التي يقدمها ملاحظان مستقلان أو اكثر، وكلما كانت الملاحظة والتقويم ذاتيين كلما انخفضت درجة الاتفاق بين الحكمين . وفي الاختبارات التي يختار فيها المختبر البديل الصحيح أو البديل الأفضل من بين عدة بدائل تكون الموضوعية عالية لان بإمكان المصححين كلهم استخدام مفتاح التصحيح والاتفاق على النتائج كاملا . وعلى العكس من ذلك فان اختبارات المقال تفسح المجال أمام الاختلاف الواسع بين المصححين. </a:t>
            </a:r>
            <a:endParaRPr lang="en-US" dirty="0"/>
          </a:p>
          <a:p>
            <a:endParaRPr lang="ar-SA" dirty="0"/>
          </a:p>
        </p:txBody>
      </p:sp>
    </p:spTree>
    <p:extLst>
      <p:ext uri="{BB962C8B-B14F-4D97-AF65-F5344CB8AC3E}">
        <p14:creationId xmlns:p14="http://schemas.microsoft.com/office/powerpoint/2010/main" val="23060056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391400" cy="5669280"/>
          </a:xfrm>
        </p:spPr>
        <p:txBody>
          <a:bodyPr>
            <a:normAutofit fontScale="92500" lnSpcReduction="10000"/>
          </a:bodyPr>
          <a:lstStyle/>
          <a:p>
            <a:r>
              <a:rPr lang="ar-SA" dirty="0"/>
              <a:t> العوامل التي تؤثر في معامل الموضوعية : </a:t>
            </a:r>
            <a:endParaRPr lang="en-US" dirty="0"/>
          </a:p>
          <a:p>
            <a:r>
              <a:rPr lang="ar-SA" dirty="0"/>
              <a:t>1- درجة وضوح الاختبار فكلما كان الاختبار واضحا للمختبر والمحكمين كلما ارتفعت الموضوعية </a:t>
            </a:r>
            <a:endParaRPr lang="en-US" dirty="0"/>
          </a:p>
          <a:p>
            <a:r>
              <a:rPr lang="ar-SA" dirty="0"/>
              <a:t>2- مدى فهم المختبرين لطبيعة الاختبار وطريقة تنفيذه ، والتسجيل . </a:t>
            </a:r>
            <a:endParaRPr lang="en-US" dirty="0"/>
          </a:p>
          <a:p>
            <a:r>
              <a:rPr lang="ar-SA" dirty="0"/>
              <a:t> أما شروط تحقيق الموضوعية: </a:t>
            </a:r>
            <a:endParaRPr lang="en-US" dirty="0"/>
          </a:p>
          <a:p>
            <a:r>
              <a:rPr lang="ar-SA" dirty="0"/>
              <a:t>1- يجب إيضاح شروط الأجراء والتعليمات بدقة وكيفية حسب الدرجة . </a:t>
            </a:r>
            <a:endParaRPr lang="en-US" dirty="0"/>
          </a:p>
          <a:p>
            <a:r>
              <a:rPr lang="ar-SA" dirty="0"/>
              <a:t>2- يجب اختيار المحكمين المدربين على طرق القياس الصحيحة والدقيقة للحد من التحيير في التقدير </a:t>
            </a:r>
            <a:endParaRPr lang="en-US" dirty="0"/>
          </a:p>
          <a:p>
            <a:r>
              <a:rPr lang="ar-SA" dirty="0"/>
              <a:t>3- يجب تبسيط إجراءات القياس لضمان الحصول على نتائج دقيقة . </a:t>
            </a:r>
            <a:endParaRPr lang="en-US" dirty="0"/>
          </a:p>
          <a:p>
            <a:r>
              <a:rPr lang="ar-SA" dirty="0"/>
              <a:t>4- استخدام أجهزة قياس حديثة وإلكترونية للوصول إلى أدق النتائج في زمن بسيط . </a:t>
            </a:r>
            <a:endParaRPr lang="en-US" dirty="0"/>
          </a:p>
          <a:p>
            <a:r>
              <a:rPr lang="ar-SA" dirty="0"/>
              <a:t>5- متابعة تنفيذ الاختبار للأفراد المختبرين للتأكد من تنفيذ نفس الشروط والتعليمات والتسجيل للنتائج </a:t>
            </a:r>
            <a:endParaRPr lang="en-US" dirty="0"/>
          </a:p>
          <a:p>
            <a:r>
              <a:rPr lang="ar-SA" dirty="0"/>
              <a:t>6- أعداد مفاتيح التصحيح الخاصة بكل اختبار مقدما قبل تطبيقه . </a:t>
            </a:r>
            <a:endParaRPr lang="en-US" dirty="0"/>
          </a:p>
          <a:p>
            <a:r>
              <a:rPr lang="ar-SA" dirty="0"/>
              <a:t>7- أتباع تعليمات الدليل المرفق بالاختبار بدقة لتحديد طريقة التقدير وذلك للحد من ذاتية الفاحص . </a:t>
            </a:r>
            <a:endParaRPr lang="en-US" dirty="0"/>
          </a:p>
        </p:txBody>
      </p:sp>
    </p:spTree>
    <p:extLst>
      <p:ext uri="{BB962C8B-B14F-4D97-AF65-F5344CB8AC3E}">
        <p14:creationId xmlns:p14="http://schemas.microsoft.com/office/powerpoint/2010/main" val="630515923"/>
      </p:ext>
    </p:extLst>
  </p:cSld>
  <p:clrMapOvr>
    <a:masterClrMapping/>
  </p:clrMapOvr>
  <p:timing>
    <p:tnLst>
      <p:par>
        <p:cTn id="1" dur="indefinite" restart="never" nodeType="tmRoot"/>
      </p:par>
    </p:tnLst>
  </p:timing>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TotalTime>
  <Words>515</Words>
  <Application>Microsoft Office PowerPoint</Application>
  <PresentationFormat>عرض على الشاشة (3:4)‏</PresentationFormat>
  <Paragraphs>61</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دفق الهواء</vt:lpstr>
      <vt:lpstr>المحاضرة العشرون الاختبارات</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الاختبارات</dc:title>
  <dc:creator>DR.Ahmed Saker 2o1O</dc:creator>
  <cp:lastModifiedBy>DR.Ahmed Saker 2o1O</cp:lastModifiedBy>
  <cp:revision>39</cp:revision>
  <dcterms:created xsi:type="dcterms:W3CDTF">2018-12-12T18:24:25Z</dcterms:created>
  <dcterms:modified xsi:type="dcterms:W3CDTF">2018-12-12T20:41:40Z</dcterms:modified>
</cp:coreProperties>
</file>